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Montserrat"/>
      <p:regular r:id="rId19"/>
      <p:bold r:id="rId20"/>
      <p:italic r:id="rId21"/>
      <p:boldItalic r:id="rId22"/>
    </p:embeddedFont>
    <p:embeddedFont>
      <p:font typeface="Lato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bold.fntdata"/><Relationship Id="rId22" Type="http://schemas.openxmlformats.org/officeDocument/2006/relationships/font" Target="fonts/Montserrat-boldItalic.fntdata"/><Relationship Id="rId21" Type="http://schemas.openxmlformats.org/officeDocument/2006/relationships/font" Target="fonts/Montserrat-italic.fntdata"/><Relationship Id="rId24" Type="http://schemas.openxmlformats.org/officeDocument/2006/relationships/font" Target="fonts/Lato-bold.fntdata"/><Relationship Id="rId23" Type="http://schemas.openxmlformats.org/officeDocument/2006/relationships/font" Target="fonts/Lato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ato-boldItalic.fntdata"/><Relationship Id="rId25" Type="http://schemas.openxmlformats.org/officeDocument/2006/relationships/font" Target="fonts/La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Montserrat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nrdc.org/oceans/files/jamaicabay.pdf" TargetMode="Externa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57965e1863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57965e1863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 sz="1300">
                <a:solidFill>
                  <a:schemeClr val="dk1"/>
                </a:solidFill>
                <a:highlight>
                  <a:schemeClr val="lt1"/>
                </a:highlight>
              </a:rPr>
              <a:t> through their feeding mechanism by promoting the movement of water along soil barrier, oxygenating and depositing nutrients through excretion. 2. </a:t>
            </a:r>
            <a:endParaRPr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587ddadf77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587ddadf77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Measure and </a:t>
            </a:r>
            <a:r>
              <a:rPr lang="en"/>
              <a:t>separate</a:t>
            </a:r>
            <a:r>
              <a:rPr lang="en"/>
              <a:t> out mussels less than &lt; 20 mm 2. Measure and label spat with nail polish 3. a. Place 15 larval splat in a planters pot with surrounding sediminent b. Along intact marsh edge and eroded mussel mudflats in areas of similar coastal sea level 4. Recollect and measure growth, mortality, predation, etc.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5b48f25d92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5b48f25d9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Offshore</a:t>
            </a:r>
            <a:r>
              <a:rPr lang="en"/>
              <a:t> breakwaters encourage sedimentation posterior to structure, which could theoretically lower sediment starvation. (Roman Concrete, scientist at MIT, cracked hot mixing process, can cause explosions.)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587ddadf7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587ddadf7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57965e1863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57965e1863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57965e1863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57965e1863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E.g. - Mass culling of grey wolves across Yellowstone National Park, which in turn caused multitrophic collapse of the ecosystem and subsequent change of physical environment.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5b4f481e00_1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5b4f481e00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Grass 3.</a:t>
            </a:r>
            <a:r>
              <a:rPr lang="en" sz="1300" u="sng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promoting water retention and preventing desiccation.</a:t>
            </a:r>
            <a:endParaRPr sz="1300" u="sng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Mussels - 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Pseudofeces - Undigested material that has passed through digestive systems. (Owl Pellets) 2. to decrease chances of displacement from storm surge and excessive flooding or fetch </a:t>
            </a:r>
            <a:r>
              <a:rPr lang="en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through their feeding mechanism by promoting the movement of water along soil barrier, oxygenating and depositing nutrients through excretion.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57965e1863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57965e1863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This new ecosystem lacks the biodiversity of </a:t>
            </a:r>
            <a:r>
              <a:rPr lang="en">
                <a:solidFill>
                  <a:schemeClr val="dk1"/>
                </a:solidFill>
              </a:rPr>
              <a:t>intact marshes. / </a:t>
            </a: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This dramatic increase in impermeable substrate has caused water retention rates to plummet as well as the submergence of the coastline. </a:t>
            </a:r>
            <a:r>
              <a:rPr lang="en" sz="1350">
                <a:solidFill>
                  <a:srgbClr val="2B2B2B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amaica Bay is also home to more than 100 species of fish, mollusks, crustaceans, diamondback terrapins, and the critically endangered Kemp’s ridley sea turtle. But below the water’s surface, a lack of oxygen has been choking this aquatic life for decades. The main culprits? Four nearby sewage treatments that were collectively </a:t>
            </a:r>
            <a:r>
              <a:rPr lang="en" sz="1350" u="sng">
                <a:solidFill>
                  <a:schemeClr val="hlink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  <a:hlinkClick r:id="rId2"/>
              </a:rPr>
              <a:t>dumping 250 million gallons</a:t>
            </a:r>
            <a:r>
              <a:rPr lang="en" sz="1350">
                <a:solidFill>
                  <a:srgbClr val="2B2B2B"/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 of partially treated wastewater into the bay every single day.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587ddadf77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587ddadf77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5b4f481e00_1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5b4f481e00_1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587ddadf7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587ddadf7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Study done that </a:t>
            </a:r>
            <a:r>
              <a:rPr lang="en"/>
              <a:t>looked</a:t>
            </a:r>
            <a:r>
              <a:rPr lang="en"/>
              <a:t> at mussel growth and recruitment in a variety of marsh salinties and placements of marsh 7. Longer periods of tidal inundation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57965e1863_0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57965e1863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Study conducted by Zarnoch’s Grad / sediment cores fluctuations as well as environmental sampling student. 3. Suggests </a:t>
            </a:r>
            <a:r>
              <a:rPr lang="en"/>
              <a:t>decor</a:t>
            </a:r>
            <a:r>
              <a:rPr lang="en"/>
              <a:t>. Recruitment 4. Mudflats adj. To remnant beds had </a:t>
            </a:r>
            <a:r>
              <a:rPr lang="en"/>
              <a:t>higher</a:t>
            </a:r>
            <a:r>
              <a:rPr lang="en"/>
              <a:t> denitr. Observed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fmla="val 0" name="adj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fmla="val 58774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" name="Google Shape;125;p11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" name="Google Shape;39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" name="Google Shape;4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" name="Google Shape;53;p5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" name="Google Shape;60;p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1" name="Google Shape;6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7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7" name="Google Shape;67;p7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8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9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6" name="Google Shape;96;p9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97" name="Google Shape;97;p9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4" name="Google Shape;10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6" Type="http://schemas.openxmlformats.org/officeDocument/2006/relationships/image" Target="../media/image1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g"/><Relationship Id="rId4" Type="http://schemas.openxmlformats.org/officeDocument/2006/relationships/hyperlink" Target="http://drive.google.com/file/d/1T5EAFvlX45ZGoR43SLvQkKNwa77ZVKDb/view" TargetMode="External"/><Relationship Id="rId9" Type="http://schemas.openxmlformats.org/officeDocument/2006/relationships/image" Target="../media/image5.jpg"/><Relationship Id="rId5" Type="http://schemas.openxmlformats.org/officeDocument/2006/relationships/image" Target="../media/image2.jpg"/><Relationship Id="rId6" Type="http://schemas.openxmlformats.org/officeDocument/2006/relationships/image" Target="../media/image13.jpg"/><Relationship Id="rId7" Type="http://schemas.openxmlformats.org/officeDocument/2006/relationships/image" Target="../media/image14.jpg"/><Relationship Id="rId8" Type="http://schemas.openxmlformats.org/officeDocument/2006/relationships/hyperlink" Target="http://drive.google.com/file/d/1hkWVIgHxr9etY-P9Msmmo1B5Fh5WReBu/view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drive.google.com/file/d/1qUlU9S06yeV95bSfSiBU6GifvDUD0jam/view" TargetMode="External"/><Relationship Id="rId4" Type="http://schemas.openxmlformats.org/officeDocument/2006/relationships/image" Target="../media/image1.jpg"/><Relationship Id="rId10" Type="http://schemas.openxmlformats.org/officeDocument/2006/relationships/image" Target="../media/image18.jpg"/><Relationship Id="rId9" Type="http://schemas.openxmlformats.org/officeDocument/2006/relationships/image" Target="../media/image7.jpg"/><Relationship Id="rId5" Type="http://schemas.openxmlformats.org/officeDocument/2006/relationships/image" Target="../media/image15.jpg"/><Relationship Id="rId6" Type="http://schemas.openxmlformats.org/officeDocument/2006/relationships/image" Target="../media/image16.jpg"/><Relationship Id="rId7" Type="http://schemas.openxmlformats.org/officeDocument/2006/relationships/image" Target="../media/image12.jpg"/><Relationship Id="rId8" Type="http://schemas.openxmlformats.org/officeDocument/2006/relationships/hyperlink" Target="http://drive.google.com/file/d/1WK1c4qH7E20shg1BAbaRsKsdHvMvBfCH/view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/>
          <p:nvPr>
            <p:ph type="ctrTitle"/>
          </p:nvPr>
        </p:nvSpPr>
        <p:spPr>
          <a:xfrm>
            <a:off x="844275" y="1578400"/>
            <a:ext cx="77103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Effects of Degraded Marshes on Mussel Spat Growth, Recruitment, and Mortality in NYC Estuarine Systems</a:t>
            </a:r>
            <a:endParaRPr/>
          </a:p>
        </p:txBody>
      </p:sp>
      <p:sp>
        <p:nvSpPr>
          <p:cNvPr id="135" name="Google Shape;135;p13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Antonio Rodriguez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Zarnoch Lab - Baruch College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Question(s) &amp; Queries : </a:t>
            </a:r>
            <a:endParaRPr/>
          </a:p>
        </p:txBody>
      </p:sp>
      <p:sp>
        <p:nvSpPr>
          <p:cNvPr id="217" name="Google Shape;217;p22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Limited variation in size of available particles, reducing survival rate of larval and juvenile ribbed mussels. (Abbas).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Active </a:t>
            </a:r>
            <a:r>
              <a:rPr lang="en"/>
              <a:t>foraging</a:t>
            </a:r>
            <a:r>
              <a:rPr lang="en"/>
              <a:t> of juvenile mussels by scavenging predators, loss of attenuation and reduced retention aggravated by an already decreasing </a:t>
            </a:r>
            <a:r>
              <a:rPr lang="en"/>
              <a:t>recruitment</a:t>
            </a:r>
            <a:r>
              <a:rPr lang="en"/>
              <a:t> level. 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Gulls, raccoons, blue crabs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Remnant beds and loss of above ground biomass decrease protection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Methods &amp; Experimentation</a:t>
            </a:r>
            <a:endParaRPr/>
          </a:p>
        </p:txBody>
      </p:sp>
      <p:sp>
        <p:nvSpPr>
          <p:cNvPr id="223" name="Google Shape;223;p23"/>
          <p:cNvSpPr txBox="1"/>
          <p:nvPr>
            <p:ph idx="1" type="body"/>
          </p:nvPr>
        </p:nvSpPr>
        <p:spPr>
          <a:xfrm>
            <a:off x="1297500" y="1537065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Collect Juvenile mussels from surrounding NYC estuarine systems.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Label Mussels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Place Spat in variation of treatments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Record growth over period of study</a:t>
            </a:r>
            <a:endParaRPr/>
          </a:p>
        </p:txBody>
      </p:sp>
      <p:pic>
        <p:nvPicPr>
          <p:cNvPr id="224" name="Google Shape;22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725" y="2889725"/>
            <a:ext cx="2318249" cy="1738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1775" y="2571749"/>
            <a:ext cx="1620214" cy="216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25745" y="1"/>
            <a:ext cx="2318251" cy="3091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3"/>
          <p:cNvPicPr preferRelativeResize="0"/>
          <p:nvPr/>
        </p:nvPicPr>
        <p:blipFill rotWithShape="1">
          <a:blip r:embed="rId6">
            <a:alphaModFix/>
          </a:blip>
          <a:srcRect b="0" l="0" r="8374" t="0"/>
          <a:stretch/>
        </p:blipFill>
        <p:spPr>
          <a:xfrm>
            <a:off x="5026200" y="2333700"/>
            <a:ext cx="1481873" cy="2156646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3"/>
          <p:cNvSpPr txBox="1"/>
          <p:nvPr/>
        </p:nvSpPr>
        <p:spPr>
          <a:xfrm>
            <a:off x="411275" y="4739650"/>
            <a:ext cx="2229900" cy="1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Maddie &amp; Antonio - Day of Exp. Launch</a:t>
            </a: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9" name="Google Shape;229;p23"/>
          <p:cNvSpPr txBox="1"/>
          <p:nvPr/>
        </p:nvSpPr>
        <p:spPr>
          <a:xfrm>
            <a:off x="3206025" y="4780600"/>
            <a:ext cx="1620300" cy="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Labeled Mussel Spat</a:t>
            </a: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0" name="Google Shape;230;p23"/>
          <p:cNvSpPr txBox="1"/>
          <p:nvPr/>
        </p:nvSpPr>
        <p:spPr>
          <a:xfrm>
            <a:off x="6989325" y="3245650"/>
            <a:ext cx="1917600" cy="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Labeled Mussel Spat</a:t>
            </a: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1" name="Google Shape;231;p23"/>
          <p:cNvSpPr txBox="1"/>
          <p:nvPr/>
        </p:nvSpPr>
        <p:spPr>
          <a:xfrm>
            <a:off x="5093950" y="4635600"/>
            <a:ext cx="1999500" cy="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Mussel Spat Collector Along Marsh Edge</a:t>
            </a: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Ideas from walking Around the Marsh</a:t>
            </a:r>
            <a:endParaRPr/>
          </a:p>
        </p:txBody>
      </p:sp>
      <p:sp>
        <p:nvSpPr>
          <p:cNvPr id="237" name="Google Shape;237;p24"/>
          <p:cNvSpPr txBox="1"/>
          <p:nvPr>
            <p:ph idx="1" type="body"/>
          </p:nvPr>
        </p:nvSpPr>
        <p:spPr>
          <a:xfrm>
            <a:off x="1297500" y="1567550"/>
            <a:ext cx="7038900" cy="21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During the first two weeks of the BUEE program, I noticed shoreline breakwaters comprised of native oyster shells. 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One breakwater of the row of had completely eroded.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Area parallel to coast of specific breakwater open water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Offshore, submerged  </a:t>
            </a:r>
            <a:r>
              <a:rPr lang="en"/>
              <a:t>breakwater</a:t>
            </a:r>
            <a:r>
              <a:rPr lang="en"/>
              <a:t> comprised of same material, along with  a cementation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Biological Aggregating Device of </a:t>
            </a:r>
            <a:r>
              <a:rPr lang="en"/>
              <a:t>native</a:t>
            </a:r>
            <a:r>
              <a:rPr lang="en"/>
              <a:t> species, promote biodiversity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Defract wave energy, prevent erosion</a:t>
            </a:r>
            <a:endParaRPr/>
          </a:p>
        </p:txBody>
      </p:sp>
      <p:pic>
        <p:nvPicPr>
          <p:cNvPr id="238" name="Google Shape;23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700" y="3485800"/>
            <a:ext cx="3570225" cy="1588674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4"/>
          <p:cNvSpPr txBox="1"/>
          <p:nvPr/>
        </p:nvSpPr>
        <p:spPr>
          <a:xfrm>
            <a:off x="4120250" y="3587575"/>
            <a:ext cx="2913600" cy="2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( Cardenas, Rojas, Function of a Submeged Breakwater)</a:t>
            </a: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Citations :</a:t>
            </a:r>
            <a:endParaRPr/>
          </a:p>
        </p:txBody>
      </p:sp>
      <p:sp>
        <p:nvSpPr>
          <p:cNvPr id="245" name="Google Shape;245;p25"/>
          <p:cNvSpPr txBox="1"/>
          <p:nvPr>
            <p:ph idx="1" type="body"/>
          </p:nvPr>
        </p:nvSpPr>
        <p:spPr>
          <a:xfrm>
            <a:off x="1297500" y="9803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10000"/>
          </a:bodyPr>
          <a:lstStyle/>
          <a:p>
            <a:pPr indent="0" lvl="0" marL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Bilkovic, D. M., Mitchell, M. M., Isdell, R. E., Schliep, M., &amp; Smyth, A. R. (2017). Mutualism between ribbed mussels and cordgrass enhances salt marsh nitrogen removal. </a:t>
            </a:r>
            <a:r>
              <a:rPr i="1" lang="en" sz="1200">
                <a:latin typeface="Times New Roman"/>
                <a:ea typeface="Times New Roman"/>
                <a:cs typeface="Times New Roman"/>
                <a:sym typeface="Times New Roman"/>
              </a:rPr>
              <a:t>Ecosphere</a:t>
            </a: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i="1" lang="en" sz="1200"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(4), e01795. https://doi.org/10.1002/ecs2.1795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Cardenas-Rojas, D., Mendoza, E., Escudero, M., &amp; Verduzco-Zapata, M. (2021). Assessment of the Performance of an Artificial Reef Made of Modular Elements through Small Scale Experiments. </a:t>
            </a:r>
            <a:r>
              <a:rPr i="1" lang="en" sz="1200">
                <a:latin typeface="Times New Roman"/>
                <a:ea typeface="Times New Roman"/>
                <a:cs typeface="Times New Roman"/>
                <a:sym typeface="Times New Roman"/>
              </a:rPr>
              <a:t>Journal of Marine Science and Engineering</a:t>
            </a: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i="1" lang="en" sz="1200"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(2), 130. https://doi.org/10.3390/jmse9020130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Honig, A., Supan, J., &amp; La, M. K. (2015). Population ecology of the gulf ribbed mussel across a salinity gradient: recruitment, growth and density. </a:t>
            </a:r>
            <a:r>
              <a:rPr i="1" lang="en" sz="1200">
                <a:latin typeface="Times New Roman"/>
                <a:ea typeface="Times New Roman"/>
                <a:cs typeface="Times New Roman"/>
                <a:sym typeface="Times New Roman"/>
              </a:rPr>
              <a:t>Ecosphere</a:t>
            </a: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i="1" lang="en" sz="1200">
                <a:latin typeface="Times New Roman"/>
                <a:ea typeface="Times New Roman"/>
                <a:cs typeface="Times New Roman"/>
                <a:sym typeface="Times New Roman"/>
              </a:rPr>
              <a:t>6</a:t>
            </a: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(11), art226–art226. https://doi.org/10.1890/es14-00499.1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Zhu, J., Zarnoch, C., Gosnell, J., Alldred, M., &amp; Hoellein, T. (2019). Ribbed mussels (Geukensia demissa) enhance nitrogen-removal services but not plant growth in restored eutrophic salt marshes. </a:t>
            </a:r>
            <a:r>
              <a:rPr i="1" lang="en" sz="1200">
                <a:latin typeface="Times New Roman"/>
                <a:ea typeface="Times New Roman"/>
                <a:cs typeface="Times New Roman"/>
                <a:sym typeface="Times New Roman"/>
              </a:rPr>
              <a:t>Marine Ecology Progress Series</a:t>
            </a: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. https://doi.org/10.3354/meps13132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45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4"/>
          <p:cNvSpPr txBox="1"/>
          <p:nvPr>
            <p:ph type="ctrTitle"/>
          </p:nvPr>
        </p:nvSpPr>
        <p:spPr>
          <a:xfrm>
            <a:off x="459500" y="184875"/>
            <a:ext cx="82140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41250"/>
              <a:buNone/>
            </a:pPr>
            <a:r>
              <a:rPr lang="en" sz="2400"/>
              <a:t>Estuarine Intertidal Marshes</a:t>
            </a:r>
            <a:endParaRPr sz="2400"/>
          </a:p>
        </p:txBody>
      </p:sp>
      <p:sp>
        <p:nvSpPr>
          <p:cNvPr id="141" name="Google Shape;141;p14"/>
          <p:cNvSpPr txBox="1"/>
          <p:nvPr>
            <p:ph idx="1" type="subTitle"/>
          </p:nvPr>
        </p:nvSpPr>
        <p:spPr>
          <a:xfrm>
            <a:off x="3025450" y="690975"/>
            <a:ext cx="5482500" cy="35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	The surrounding marshes of the North-Eastern Coast of the United States offers a multitude of </a:t>
            </a:r>
            <a:r>
              <a:rPr lang="en"/>
              <a:t>environmental</a:t>
            </a:r>
            <a:r>
              <a:rPr lang="en"/>
              <a:t> and anthropogenic benefits and services to the surrounding environment. </a:t>
            </a:r>
            <a:endParaRPr/>
          </a:p>
          <a:p>
            <a:pPr indent="-311150" lvl="0" marL="9144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Protect Coastlines from storm surge and coastal flooding</a:t>
            </a:r>
            <a:endParaRPr/>
          </a:p>
          <a:p>
            <a:pPr indent="-311150" lvl="0" marL="9144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Promote biodiversity of native species</a:t>
            </a:r>
            <a:endParaRPr/>
          </a:p>
          <a:p>
            <a:pPr indent="-311150" lvl="0" marL="9144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Sequester Carbon that would go back into atmosphere.</a:t>
            </a:r>
            <a:endParaRPr/>
          </a:p>
          <a:p>
            <a:pPr indent="-311150" lvl="0" marL="9144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Denitrification, a process that reduces the amount of nitrogenous ions in the water, which can exacerbate stress on aquatic organisms.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These environments experience high variation in productivity and nutrient density dependant upon the season.</a:t>
            </a:r>
            <a:endParaRPr/>
          </a:p>
        </p:txBody>
      </p:sp>
      <p:pic>
        <p:nvPicPr>
          <p:cNvPr id="142" name="Google Shape;14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425" y="2966600"/>
            <a:ext cx="2397399" cy="1798049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4"/>
          <p:cNvSpPr txBox="1"/>
          <p:nvPr/>
        </p:nvSpPr>
        <p:spPr>
          <a:xfrm flipH="1" rot="10800000">
            <a:off x="6408600" y="2740700"/>
            <a:ext cx="1847100" cy="2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Composition of Intertidal Marshes</a:t>
            </a:r>
            <a:endParaRPr/>
          </a:p>
        </p:txBody>
      </p:sp>
      <p:sp>
        <p:nvSpPr>
          <p:cNvPr id="149" name="Google Shape;149;p15"/>
          <p:cNvSpPr txBox="1"/>
          <p:nvPr>
            <p:ph idx="1" type="body"/>
          </p:nvPr>
        </p:nvSpPr>
        <p:spPr>
          <a:xfrm>
            <a:off x="1297500" y="976125"/>
            <a:ext cx="2895300" cy="350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Marsh</a:t>
            </a:r>
            <a:r>
              <a:rPr lang="en" sz="1200"/>
              <a:t> </a:t>
            </a:r>
            <a:r>
              <a:rPr lang="en" sz="1200"/>
              <a:t>environments</a:t>
            </a:r>
            <a:r>
              <a:rPr lang="en" sz="1200"/>
              <a:t> are highly dependent upon the mutualism and facultative benefits provided between foundation species. </a:t>
            </a:r>
            <a:endParaRPr sz="1200"/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/>
              <a:t>These relationships, such as that between Smooth Cordgrass and Ribbed Mussels, which predominate the Eastern Atlantic intertidal marsh environments, create biologically aggregating devices that form the foundation of a diverse ecosystem, and subsequent microsystems. </a:t>
            </a:r>
            <a:endParaRPr sz="1200"/>
          </a:p>
          <a:p>
            <a:pPr indent="45720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200"/>
              <a:t>Marsh </a:t>
            </a:r>
            <a:r>
              <a:rPr lang="en" sz="1200"/>
              <a:t>environments</a:t>
            </a:r>
            <a:r>
              <a:rPr lang="en" sz="1200"/>
              <a:t> are diverse </a:t>
            </a:r>
            <a:r>
              <a:rPr lang="en" sz="1200"/>
              <a:t>in a wide array of invertebrates, halophytic plants, small mammals and aquatic avian species.</a:t>
            </a:r>
            <a:endParaRPr sz="1200"/>
          </a:p>
        </p:txBody>
      </p:sp>
      <p:sp>
        <p:nvSpPr>
          <p:cNvPr id="150" name="Google Shape;150;p15"/>
          <p:cNvSpPr txBox="1"/>
          <p:nvPr/>
        </p:nvSpPr>
        <p:spPr>
          <a:xfrm>
            <a:off x="4415650" y="1090325"/>
            <a:ext cx="44049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What is a Foundation Species?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 </a:t>
            </a:r>
            <a:r>
              <a:rPr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 Foundation species are </a:t>
            </a:r>
            <a:r>
              <a:rPr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organisms</a:t>
            </a:r>
            <a:r>
              <a:rPr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which can occupy any trophic level, that promote and maintain the creation of habitat that is </a:t>
            </a:r>
            <a:r>
              <a:rPr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linearly</a:t>
            </a:r>
            <a:r>
              <a:rPr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correlated with biodiversity. 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  The species fitness of such groups act as biomarkers for the health and wellbeing of the overall system. 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	</a:t>
            </a:r>
            <a:endParaRPr sz="1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1" name="Google Shape;15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5650" y="2698325"/>
            <a:ext cx="2228475" cy="1554923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5"/>
          <p:cNvSpPr txBox="1"/>
          <p:nvPr/>
        </p:nvSpPr>
        <p:spPr>
          <a:xfrm>
            <a:off x="4447300" y="4353150"/>
            <a:ext cx="2750100" cy="2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Bilkovic - Ribbed Mussel and Nitrogen Cycle relationship</a:t>
            </a: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Facultative Benefits Between Smooth Cordgrass and Ribbed Mussels</a:t>
            </a:r>
            <a:endParaRPr/>
          </a:p>
        </p:txBody>
      </p:sp>
      <p:sp>
        <p:nvSpPr>
          <p:cNvPr id="158" name="Google Shape;158;p16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Provide shelter and protection for young larvae and juvenile individuals.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Root system and growth structures exacerbate filtration of larger  particles(Abbas, 2022).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creates an environment that varies available light or access points to surface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Provides shelter from predators like blue crabs, marine avifauna, and terrestrial vertebrates.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6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Feces &amp; pseudofeces promote growth and increase available nutrients of system. (Abbas, 2022).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Strong byssal threads help to stabilize and secure root systems. (Abbas).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Oxygenate soils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Mussel density positively correlated with population density of halophytic plants (Honig et al, 2015).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7"/>
          <p:cNvSpPr txBox="1"/>
          <p:nvPr>
            <p:ph type="title"/>
          </p:nvPr>
        </p:nvSpPr>
        <p:spPr>
          <a:xfrm>
            <a:off x="1275200" y="408625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Remnant</a:t>
            </a:r>
            <a:r>
              <a:rPr lang="en"/>
              <a:t> Mussel Bed - Widow Species</a:t>
            </a:r>
            <a:endParaRPr/>
          </a:p>
        </p:txBody>
      </p:sp>
      <p:sp>
        <p:nvSpPr>
          <p:cNvPr id="165" name="Google Shape;165;p17"/>
          <p:cNvSpPr txBox="1"/>
          <p:nvPr>
            <p:ph idx="1" type="body"/>
          </p:nvPr>
        </p:nvSpPr>
        <p:spPr>
          <a:xfrm>
            <a:off x="294075" y="1210800"/>
            <a:ext cx="3647700" cy="32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exacerbation of these extenuating factors like : (Abbas, 2022)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AutoNum type="alphaLcPeriod"/>
            </a:pPr>
            <a:r>
              <a:rPr lang="en"/>
              <a:t>climate change    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lphaLcPeriod"/>
            </a:pPr>
            <a:r>
              <a:rPr lang="en"/>
              <a:t>SLR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lphaLcPeriod"/>
            </a:pPr>
            <a:r>
              <a:rPr lang="en"/>
              <a:t>Sediment Starvation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lphaLcPeriod"/>
            </a:pPr>
            <a:r>
              <a:rPr lang="en"/>
              <a:t>Nutrient Inundation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lphaLcPeriod"/>
            </a:pPr>
            <a:r>
              <a:rPr lang="en"/>
              <a:t>Mass placement of impermeable structures</a:t>
            </a:r>
            <a:endParaRPr/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Have expedited erosion and loss of sediments as well as native cordgrass, leaving barren mussel beds, of predominantly degraded marsh sediments, mud, and remnant beds. </a:t>
            </a:r>
            <a:endParaRPr/>
          </a:p>
        </p:txBody>
      </p:sp>
      <p:sp>
        <p:nvSpPr>
          <p:cNvPr id="166" name="Google Shape;166;p17"/>
          <p:cNvSpPr txBox="1"/>
          <p:nvPr/>
        </p:nvSpPr>
        <p:spPr>
          <a:xfrm>
            <a:off x="5539825" y="1647575"/>
            <a:ext cx="3017700" cy="24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The area of Jamaica Bay is being 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AutoNum type="arabicPeriod"/>
            </a:pPr>
            <a:r>
              <a:rPr lang="en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inundated with excessive anthropogenic nutrients as the four sources of freshwater that predominate the system are wastewater treatment sites(Abbas, 2022). 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AutoNum type="arabicPeriod"/>
            </a:pPr>
            <a:r>
              <a:rPr lang="en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This area was extremely modified as the industrial growth of the city has exponentially increased, 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AutoNum type="arabicPeriod"/>
            </a:pPr>
            <a:r>
              <a:rPr lang="en"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as well as the construction of JFK International Airport. </a:t>
            </a:r>
            <a:endParaRPr sz="11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7" name="Google Shape;167;p17"/>
          <p:cNvSpPr txBox="1"/>
          <p:nvPr/>
        </p:nvSpPr>
        <p:spPr>
          <a:xfrm>
            <a:off x="5539825" y="1210800"/>
            <a:ext cx="2868900" cy="4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Degradation</a:t>
            </a: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-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8" name="Google Shape;168;p17"/>
          <p:cNvSpPr txBox="1"/>
          <p:nvPr/>
        </p:nvSpPr>
        <p:spPr>
          <a:xfrm>
            <a:off x="6959575" y="1335425"/>
            <a:ext cx="2051400" cy="31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We’ve Been Doing</a:t>
            </a:r>
            <a:endParaRPr/>
          </a:p>
        </p:txBody>
      </p:sp>
      <p:sp>
        <p:nvSpPr>
          <p:cNvPr id="174" name="Google Shape;174;p18"/>
          <p:cNvSpPr txBox="1"/>
          <p:nvPr>
            <p:ph idx="1" type="body"/>
          </p:nvPr>
        </p:nvSpPr>
        <p:spPr>
          <a:xfrm>
            <a:off x="6185588" y="1946150"/>
            <a:ext cx="1501800" cy="56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800"/>
              <a:t>Marsh </a:t>
            </a:r>
            <a:r>
              <a:rPr lang="en" sz="800"/>
              <a:t>plants</a:t>
            </a:r>
            <a:r>
              <a:rPr lang="en" sz="800"/>
              <a:t> used for shoreline restoration at Gavensoort </a:t>
            </a:r>
            <a:r>
              <a:rPr lang="en" sz="800"/>
              <a:t>Peninsula</a:t>
            </a:r>
            <a:r>
              <a:rPr lang="en" sz="800"/>
              <a:t>.</a:t>
            </a:r>
            <a:endParaRPr sz="800"/>
          </a:p>
        </p:txBody>
      </p:sp>
      <p:pic>
        <p:nvPicPr>
          <p:cNvPr id="175" name="Google Shape;17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0075" y="359950"/>
            <a:ext cx="2001126" cy="150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8" title="IMG_2343.MO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5025" y="1946150"/>
            <a:ext cx="1885325" cy="241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87625" y="2601200"/>
            <a:ext cx="1813924" cy="155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8"/>
          <p:cNvSpPr txBox="1"/>
          <p:nvPr/>
        </p:nvSpPr>
        <p:spPr>
          <a:xfrm>
            <a:off x="5858450" y="4298675"/>
            <a:ext cx="1885200" cy="2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Building mussel spat collectors for Grad Student.</a:t>
            </a: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9" name="Google Shape;179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71950" y="952402"/>
            <a:ext cx="2198405" cy="164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8"/>
          <p:cNvSpPr txBox="1"/>
          <p:nvPr/>
        </p:nvSpPr>
        <p:spPr>
          <a:xfrm>
            <a:off x="3342775" y="2667350"/>
            <a:ext cx="20010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Shoreline Restoration Project at River Hudson Park</a:t>
            </a: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1" name="Google Shape;181;p18" title="IMG_2604.MOV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72900" y="3152600"/>
            <a:ext cx="2140752" cy="1204176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8"/>
          <p:cNvSpPr txBox="1"/>
          <p:nvPr/>
        </p:nvSpPr>
        <p:spPr>
          <a:xfrm>
            <a:off x="3274100" y="4504750"/>
            <a:ext cx="21984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Filtered </a:t>
            </a:r>
            <a:r>
              <a:rPr lang="en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brackish</a:t>
            </a:r>
            <a:r>
              <a:rPr lang="en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water coming through </a:t>
            </a:r>
            <a:r>
              <a:rPr lang="en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ground at Randall’s Island</a:t>
            </a: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Lab Work &amp; Field Days Cont. </a:t>
            </a:r>
            <a:endParaRPr/>
          </a:p>
        </p:txBody>
      </p:sp>
      <p:sp>
        <p:nvSpPr>
          <p:cNvPr id="188" name="Google Shape;188;p19"/>
          <p:cNvSpPr txBox="1"/>
          <p:nvPr>
            <p:ph idx="1" type="body"/>
          </p:nvPr>
        </p:nvSpPr>
        <p:spPr>
          <a:xfrm>
            <a:off x="294075" y="3431500"/>
            <a:ext cx="3556500" cy="1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275"/>
              <a:buNone/>
            </a:pPr>
            <a:r>
              <a:rPr lang="en" sz="800"/>
              <a:t>Mass Spec. of Abbas Mussels</a:t>
            </a:r>
            <a:endParaRPr sz="800"/>
          </a:p>
        </p:txBody>
      </p:sp>
      <p:pic>
        <p:nvPicPr>
          <p:cNvPr id="189" name="Google Shape;189;p19" title="IMG_2357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075" y="1061800"/>
            <a:ext cx="2959876" cy="221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63100" y="393750"/>
            <a:ext cx="1975675" cy="1481748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9"/>
          <p:cNvSpPr txBox="1"/>
          <p:nvPr/>
        </p:nvSpPr>
        <p:spPr>
          <a:xfrm>
            <a:off x="5764000" y="1971900"/>
            <a:ext cx="2301000" cy="2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Living Shoreline - Gavensoort Peninsula</a:t>
            </a: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92" name="Google Shape;192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68788" y="1307849"/>
            <a:ext cx="2079468" cy="1559601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9"/>
          <p:cNvSpPr txBox="1"/>
          <p:nvPr/>
        </p:nvSpPr>
        <p:spPr>
          <a:xfrm>
            <a:off x="2776125" y="1370875"/>
            <a:ext cx="494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4" name="Google Shape;194;p19"/>
          <p:cNvSpPr txBox="1"/>
          <p:nvPr/>
        </p:nvSpPr>
        <p:spPr>
          <a:xfrm>
            <a:off x="3411475" y="2933525"/>
            <a:ext cx="2043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Belowground biomass, cleaned, dried and prepped for analysis. </a:t>
            </a: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95" name="Google Shape;195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28675" y="2351500"/>
            <a:ext cx="2134600" cy="228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9"/>
          <p:cNvSpPr txBox="1"/>
          <p:nvPr/>
        </p:nvSpPr>
        <p:spPr>
          <a:xfrm>
            <a:off x="6854425" y="4693625"/>
            <a:ext cx="2129400" cy="2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Sediment sampling at Randall’s Island Park</a:t>
            </a: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97" name="Google Shape;197;p19" title="IMG_2454.MOV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99838" y="3399800"/>
            <a:ext cx="2634216" cy="148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4000" y="3637575"/>
            <a:ext cx="1916324" cy="143725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9"/>
          <p:cNvSpPr txBox="1"/>
          <p:nvPr/>
        </p:nvSpPr>
        <p:spPr>
          <a:xfrm>
            <a:off x="2054900" y="3714850"/>
            <a:ext cx="1090500" cy="13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Julia pictured with driftwood</a:t>
            </a:r>
            <a:endParaRPr sz="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Population Ecology of the Gulf Ribbed Mussels across a Salinity Gradient: Recruitment, Growth, and Density - Aaron Honig</a:t>
            </a:r>
            <a:endParaRPr/>
          </a:p>
        </p:txBody>
      </p:sp>
      <p:sp>
        <p:nvSpPr>
          <p:cNvPr id="205" name="Google Shape;205;p20"/>
          <p:cNvSpPr txBox="1"/>
          <p:nvPr>
            <p:ph idx="1" type="body"/>
          </p:nvPr>
        </p:nvSpPr>
        <p:spPr>
          <a:xfrm>
            <a:off x="1297500" y="2346300"/>
            <a:ext cx="7038900" cy="21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B.A.D.’s create physical habitat for species.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Displacement of species can have  multi-trophic effects.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Can </a:t>
            </a:r>
            <a:r>
              <a:rPr lang="en"/>
              <a:t>tolerate a wide variety of environmental stressors, negatively impacts ontogeny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Mussel density greatest at mid salinities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Plant density limited by mussels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Interior mortality affected more by biochemical composition of area than predation, vice versa. 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Greater recruitment at marsh edges than internal environments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Loss of Salt Marsh Plants Impacts Ribbed Mussel size, density, and influence on sediment nitrogen cycling - Abbas et. al. 2022</a:t>
            </a:r>
            <a:endParaRPr/>
          </a:p>
        </p:txBody>
      </p:sp>
      <p:sp>
        <p:nvSpPr>
          <p:cNvPr id="211" name="Google Shape;211;p21"/>
          <p:cNvSpPr txBox="1"/>
          <p:nvPr>
            <p:ph idx="1" type="body"/>
          </p:nvPr>
        </p:nvSpPr>
        <p:spPr>
          <a:xfrm>
            <a:off x="1297500" y="2413175"/>
            <a:ext cx="7038900" cy="206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Unknown function of </a:t>
            </a:r>
            <a:r>
              <a:rPr lang="en"/>
              <a:t>remnant</a:t>
            </a:r>
            <a:r>
              <a:rPr lang="en"/>
              <a:t> beds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Four Wastewater Treatment Sites main freshwater source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Mussels larger in remnant beds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Did not enhance denitrification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Deoxygenated soils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Recruitment decreases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/>
              <a:t>Heterotrophic microbial processes favored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