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Slab"/>
      <p:regular r:id="rId21"/>
      <p:bold r:id="rId22"/>
    </p:embeddedFon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63A0576-20CF-4F56-9E34-1859BA0A69EA}">
  <a:tblStyle styleId="{663A0576-20CF-4F56-9E34-1859BA0A69E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Slab-bold.fntdata"/><Relationship Id="rId21" Type="http://schemas.openxmlformats.org/officeDocument/2006/relationships/font" Target="fonts/RobotoSlab-regular.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e520994a33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e520994a33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48e2fb3f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e48e2fb3f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48e2fb3f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e48e2fb3f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 of the 10 nyc responses, 0 visited local businesses. Most people who did, went to places that had food others went to get gas or bait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560b796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560b796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6ae0240e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e6ae0240e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520994a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520994a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e48e2fb3f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e48e2fb3f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http://www.wordtagcloud.com/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520994a33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520994a33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48e2fb3f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48e2fb3f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520994a33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520994a33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560b7967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560b796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e48e2fb3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e48e2fb3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48e2fb3f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e48e2fb3f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What Factors Promote Social Use of the Shoreline?</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4000">
                <a:solidFill>
                  <a:schemeClr val="dk1"/>
                </a:solidFill>
              </a:rPr>
              <a:t>KC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Poster details</a:t>
            </a:r>
            <a:endParaRPr/>
          </a:p>
        </p:txBody>
      </p:sp>
      <p:sp>
        <p:nvSpPr>
          <p:cNvPr id="122" name="Google Shape;122;p2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3x4 ft poster</a:t>
            </a:r>
            <a:endParaRPr/>
          </a:p>
          <a:p>
            <a:pPr indent="0" lvl="0" marL="0" rtl="0" algn="l">
              <a:spcBef>
                <a:spcPts val="1200"/>
              </a:spcBef>
              <a:spcAft>
                <a:spcPts val="0"/>
              </a:spcAft>
              <a:buNone/>
            </a:pPr>
            <a:r>
              <a:rPr lang="en"/>
              <a:t>Heres a roadmap to </a:t>
            </a:r>
            <a:r>
              <a:rPr lang="en"/>
              <a:t>answer</a:t>
            </a:r>
            <a:r>
              <a:rPr lang="en"/>
              <a:t> this data moving forward</a:t>
            </a:r>
            <a:endParaRPr/>
          </a:p>
          <a:p>
            <a:pPr indent="0" lvl="0" marL="0" rtl="0" algn="l">
              <a:spcBef>
                <a:spcPts val="1200"/>
              </a:spcBef>
              <a:spcAft>
                <a:spcPts val="0"/>
              </a:spcAft>
              <a:buNone/>
            </a:pPr>
            <a:r>
              <a:rPr lang="en"/>
              <a:t>*preliminary* results</a:t>
            </a:r>
            <a:endParaRPr/>
          </a:p>
          <a:p>
            <a:pPr indent="0" lvl="0" marL="0" rtl="0" algn="l">
              <a:spcBef>
                <a:spcPts val="1200"/>
              </a:spcBef>
              <a:spcAft>
                <a:spcPts val="0"/>
              </a:spcAft>
              <a:buNone/>
            </a:pPr>
            <a:r>
              <a:rPr lang="en"/>
              <a:t>If distance isnt a factor, the most local locals arent really the biggest visitors.</a:t>
            </a:r>
            <a:endParaRPr/>
          </a:p>
          <a:p>
            <a:pPr indent="0" lvl="0" marL="0" rtl="0" algn="l">
              <a:spcBef>
                <a:spcPts val="1200"/>
              </a:spcBef>
              <a:spcAft>
                <a:spcPts val="0"/>
              </a:spcAft>
              <a:buNone/>
            </a:pPr>
            <a:r>
              <a:rPr lang="en"/>
              <a:t>Observations from this preliminary data</a:t>
            </a:r>
            <a:endParaRPr/>
          </a:p>
          <a:p>
            <a:pPr indent="0" lvl="0" marL="0" rtl="0" algn="l">
              <a:spcBef>
                <a:spcPts val="1200"/>
              </a:spcBef>
              <a:spcAft>
                <a:spcPts val="0"/>
              </a:spcAft>
              <a:buNone/>
            </a:pPr>
            <a:r>
              <a:rPr lang="en"/>
              <a:t>Use quotes to show “WHY” data. Explain the patterns. Push for deeper analysis later on.</a:t>
            </a:r>
            <a:endParaRPr/>
          </a:p>
          <a:p>
            <a:pPr indent="0" lvl="0" marL="0" rtl="0" algn="l">
              <a:spcBef>
                <a:spcPts val="1200"/>
              </a:spcBef>
              <a:spcAft>
                <a:spcPts val="0"/>
              </a:spcAft>
              <a:buNone/>
            </a:pPr>
            <a:r>
              <a:rPr lang="en"/>
              <a:t>Methods: explain the interview.</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Businesses, “did you visit any businesses?”</a:t>
            </a:r>
            <a:endParaRPr/>
          </a:p>
        </p:txBody>
      </p:sp>
      <p:sp>
        <p:nvSpPr>
          <p:cNvPr id="128" name="Google Shape;128;p23"/>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42 total responses </a:t>
            </a:r>
            <a:endParaRPr/>
          </a:p>
          <a:p>
            <a:pPr indent="0" lvl="0" marL="0" rtl="0" algn="l">
              <a:spcBef>
                <a:spcPts val="1200"/>
              </a:spcBef>
              <a:spcAft>
                <a:spcPts val="0"/>
              </a:spcAft>
              <a:buNone/>
            </a:pPr>
            <a:r>
              <a:rPr lang="en"/>
              <a:t>24 no</a:t>
            </a:r>
            <a:endParaRPr/>
          </a:p>
          <a:p>
            <a:pPr indent="0" lvl="0" marL="0" rtl="0" algn="l">
              <a:spcBef>
                <a:spcPts val="1200"/>
              </a:spcBef>
              <a:spcAft>
                <a:spcPts val="0"/>
              </a:spcAft>
              <a:buNone/>
            </a:pPr>
            <a:r>
              <a:rPr lang="en"/>
              <a:t>18 yes</a:t>
            </a:r>
            <a:endParaRPr/>
          </a:p>
          <a:p>
            <a:pPr indent="0" lvl="0" marL="0" rtl="0" algn="l">
              <a:spcBef>
                <a:spcPts val="1200"/>
              </a:spcBef>
              <a:spcAft>
                <a:spcPts val="0"/>
              </a:spcAft>
              <a:buNone/>
            </a:pPr>
            <a:r>
              <a:rPr lang="en"/>
              <a:t>56.25% of people went to visit local businesses, 11 people went to food places.</a:t>
            </a:r>
            <a:endParaRPr/>
          </a:p>
          <a:p>
            <a:pPr indent="0" lvl="0" marL="0" rtl="0" algn="l">
              <a:spcBef>
                <a:spcPts val="1200"/>
              </a:spcBef>
              <a:spcAft>
                <a:spcPts val="1200"/>
              </a:spcAft>
              <a:buNone/>
            </a:pPr>
            <a:r>
              <a:rPr lang="en"/>
              <a:t>4 non-food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34" name="Google Shape;134;p24"/>
          <p:cNvSpPr txBox="1"/>
          <p:nvPr>
            <p:ph idx="1" type="body"/>
          </p:nvPr>
        </p:nvSpPr>
        <p:spPr>
          <a:xfrm>
            <a:off x="387900" y="1489825"/>
            <a:ext cx="35031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Majority of people visiting the site did not visit the </a:t>
            </a:r>
            <a:r>
              <a:rPr lang="en"/>
              <a:t>surrounding</a:t>
            </a:r>
            <a:r>
              <a:rPr lang="en"/>
              <a:t> businesses. The roughly 43% of people who did visit a business, went to places that provided food. </a:t>
            </a:r>
            <a:endParaRPr/>
          </a:p>
        </p:txBody>
      </p:sp>
      <p:pic>
        <p:nvPicPr>
          <p:cNvPr id="135" name="Google Shape;135;p24"/>
          <p:cNvPicPr preferRelativeResize="0"/>
          <p:nvPr/>
        </p:nvPicPr>
        <p:blipFill>
          <a:blip r:embed="rId3">
            <a:alphaModFix/>
          </a:blip>
          <a:stretch>
            <a:fillRect/>
          </a:stretch>
        </p:blipFill>
        <p:spPr>
          <a:xfrm>
            <a:off x="4114475" y="839688"/>
            <a:ext cx="4953000" cy="3771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41" name="Google Shape;141;p2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800"/>
              <a:t>9 locations</a:t>
            </a:r>
            <a:endParaRPr sz="800"/>
          </a:p>
          <a:p>
            <a:pPr indent="0" lvl="0" marL="0" rtl="0" algn="l">
              <a:spcBef>
                <a:spcPts val="1200"/>
              </a:spcBef>
              <a:spcAft>
                <a:spcPts val="0"/>
              </a:spcAft>
              <a:buNone/>
            </a:pPr>
            <a:r>
              <a:rPr lang="en" sz="800"/>
              <a:t>Separate the distance by region. Use a bar graph </a:t>
            </a:r>
            <a:endParaRPr sz="800"/>
          </a:p>
          <a:p>
            <a:pPr indent="0" lvl="0" marL="0" rtl="0" algn="l">
              <a:spcBef>
                <a:spcPts val="1200"/>
              </a:spcBef>
              <a:spcAft>
                <a:spcPts val="0"/>
              </a:spcAft>
              <a:buNone/>
            </a:pPr>
            <a:r>
              <a:rPr lang="en" sz="800"/>
              <a:t>Hsf vs nbf </a:t>
            </a:r>
            <a:endParaRPr sz="800"/>
          </a:p>
          <a:p>
            <a:pPr indent="0" lvl="0" marL="0" rtl="0" algn="l">
              <a:spcBef>
                <a:spcPts val="1200"/>
              </a:spcBef>
              <a:spcAft>
                <a:spcPts val="0"/>
              </a:spcAft>
              <a:buNone/>
            </a:pPr>
            <a:r>
              <a:rPr lang="en" sz="800"/>
              <a:t>What do people think of different shoreline </a:t>
            </a:r>
            <a:endParaRPr sz="800"/>
          </a:p>
          <a:p>
            <a:pPr indent="0" lvl="0" marL="0" rtl="0" algn="l">
              <a:spcBef>
                <a:spcPts val="1200"/>
              </a:spcBef>
              <a:spcAft>
                <a:spcPts val="0"/>
              </a:spcAft>
              <a:buNone/>
            </a:pPr>
            <a:r>
              <a:rPr lang="en" sz="800"/>
              <a:t>Social coast conference does qualitative research</a:t>
            </a:r>
            <a:endParaRPr sz="800"/>
          </a:p>
          <a:p>
            <a:pPr indent="0" lvl="0" marL="0" rtl="0" algn="l">
              <a:spcBef>
                <a:spcPts val="1200"/>
              </a:spcBef>
              <a:spcAft>
                <a:spcPts val="0"/>
              </a:spcAft>
              <a:buNone/>
            </a:pPr>
            <a:r>
              <a:rPr lang="en" sz="800"/>
              <a:t>Parks and us forest service created this survey to better unders</a:t>
            </a:r>
            <a:r>
              <a:rPr lang="en" sz="900"/>
              <a:t>tand</a:t>
            </a:r>
            <a:endParaRPr sz="900"/>
          </a:p>
          <a:p>
            <a:pPr indent="0" lvl="0" marL="0" rtl="0" algn="l">
              <a:spcBef>
                <a:spcPts val="1200"/>
              </a:spcBef>
              <a:spcAft>
                <a:spcPts val="0"/>
              </a:spcAft>
              <a:buNone/>
            </a:pPr>
            <a:r>
              <a:rPr lang="en"/>
              <a:t>Combine quantitative and qualitative data.</a:t>
            </a:r>
            <a:endParaRPr/>
          </a:p>
          <a:p>
            <a:pPr indent="0" lvl="0" marL="0" rtl="0" algn="l">
              <a:spcBef>
                <a:spcPts val="1200"/>
              </a:spcBef>
              <a:spcAft>
                <a:spcPts val="0"/>
              </a:spcAft>
              <a:buNone/>
            </a:pPr>
            <a:r>
              <a:rPr lang="en"/>
              <a:t>Say something about what matters to people in a shoreline.</a:t>
            </a:r>
            <a:endParaRPr/>
          </a:p>
          <a:p>
            <a:pPr indent="0" lvl="0" marL="0" rtl="0" algn="l">
              <a:spcBef>
                <a:spcPts val="1200"/>
              </a:spcBef>
              <a:spcAft>
                <a:spcPts val="1200"/>
              </a:spcAft>
              <a:buNone/>
            </a:pPr>
            <a:r>
              <a:rPr lang="en"/>
              <a:t>Is anyone thinking about shoreline protection.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47" name="Google Shape;147;p26"/>
          <p:cNvSpPr txBox="1"/>
          <p:nvPr>
            <p:ph idx="1" type="body"/>
          </p:nvPr>
        </p:nvSpPr>
        <p:spPr>
          <a:xfrm>
            <a:off x="387900" y="1489825"/>
            <a:ext cx="3053400" cy="30789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Purpose: </a:t>
            </a:r>
            <a:endParaRPr/>
          </a:p>
          <a:p>
            <a:pPr indent="0" lvl="0" marL="0" rtl="0" algn="l">
              <a:spcBef>
                <a:spcPts val="1200"/>
              </a:spcBef>
              <a:spcAft>
                <a:spcPts val="1200"/>
              </a:spcAft>
              <a:buNone/>
            </a:pPr>
            <a:r>
              <a:rPr lang="en"/>
              <a:t>This qualitative study was conducted in order to understand which social factors most influence </a:t>
            </a:r>
            <a:r>
              <a:rPr lang="en"/>
              <a:t>people's</a:t>
            </a:r>
            <a:r>
              <a:rPr lang="en"/>
              <a:t> decision to come to the shoreline. The aim is to understand what influences people to visit these shorelines as well as understand how the framework used to gather this data could be improved. </a:t>
            </a:r>
            <a:endParaRPr/>
          </a:p>
        </p:txBody>
      </p:sp>
      <p:sp>
        <p:nvSpPr>
          <p:cNvPr id="148" name="Google Shape;148;p26"/>
          <p:cNvSpPr txBox="1"/>
          <p:nvPr/>
        </p:nvSpPr>
        <p:spPr>
          <a:xfrm>
            <a:off x="4097775" y="1495625"/>
            <a:ext cx="265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49" name="Google Shape;149;p26"/>
          <p:cNvSpPr txBox="1"/>
          <p:nvPr/>
        </p:nvSpPr>
        <p:spPr>
          <a:xfrm>
            <a:off x="5034075" y="1653700"/>
            <a:ext cx="342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What are you doing at this site today?</a:t>
            </a:r>
            <a:endParaRPr/>
          </a:p>
        </p:txBody>
      </p:sp>
      <p:sp>
        <p:nvSpPr>
          <p:cNvPr id="70" name="Google Shape;70;p14"/>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Walking:6</a:t>
            </a:r>
            <a:endParaRPr/>
          </a:p>
          <a:p>
            <a:pPr indent="0" lvl="0" marL="0" rtl="0" algn="l">
              <a:spcBef>
                <a:spcPts val="1200"/>
              </a:spcBef>
              <a:spcAft>
                <a:spcPts val="0"/>
              </a:spcAft>
              <a:buNone/>
            </a:pPr>
            <a:r>
              <a:rPr lang="en"/>
              <a:t>Dog:7</a:t>
            </a:r>
            <a:endParaRPr/>
          </a:p>
          <a:p>
            <a:pPr indent="0" lvl="0" marL="0" rtl="0" algn="l">
              <a:spcBef>
                <a:spcPts val="1200"/>
              </a:spcBef>
              <a:spcAft>
                <a:spcPts val="0"/>
              </a:spcAft>
              <a:buNone/>
            </a:pPr>
            <a:r>
              <a:rPr lang="en"/>
              <a:t>Fishing:7</a:t>
            </a:r>
            <a:endParaRPr/>
          </a:p>
          <a:p>
            <a:pPr indent="0" lvl="0" marL="0" rtl="0" algn="l">
              <a:spcBef>
                <a:spcPts val="1200"/>
              </a:spcBef>
              <a:spcAft>
                <a:spcPts val="0"/>
              </a:spcAft>
              <a:buNone/>
            </a:pPr>
            <a:r>
              <a:rPr lang="en"/>
              <a:t>Boat:6</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32 responses</a:t>
            </a:r>
            <a:endParaRPr/>
          </a:p>
        </p:txBody>
      </p:sp>
      <p:pic>
        <p:nvPicPr>
          <p:cNvPr id="71" name="Google Shape;71;p14"/>
          <p:cNvPicPr preferRelativeResize="0"/>
          <p:nvPr/>
        </p:nvPicPr>
        <p:blipFill>
          <a:blip r:embed="rId3">
            <a:alphaModFix/>
          </a:blip>
          <a:stretch>
            <a:fillRect/>
          </a:stretch>
        </p:blipFill>
        <p:spPr>
          <a:xfrm>
            <a:off x="3195900" y="215800"/>
            <a:ext cx="5909550" cy="46145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5" name="Shape 75"/>
        <p:cNvGrpSpPr/>
        <p:nvPr/>
      </p:nvGrpSpPr>
      <p:grpSpPr>
        <a:xfrm>
          <a:off x="0" y="0"/>
          <a:ext cx="0" cy="0"/>
          <a:chOff x="0" y="0"/>
          <a:chExt cx="0" cy="0"/>
        </a:xfrm>
      </p:grpSpPr>
      <p:pic>
        <p:nvPicPr>
          <p:cNvPr id="76" name="Google Shape;76;p15"/>
          <p:cNvPicPr preferRelativeResize="0"/>
          <p:nvPr/>
        </p:nvPicPr>
        <p:blipFill>
          <a:blip r:embed="rId3">
            <a:alphaModFix/>
          </a:blip>
          <a:stretch>
            <a:fillRect/>
          </a:stretch>
        </p:blipFill>
        <p:spPr>
          <a:xfrm rot="-5400000">
            <a:off x="3846238" y="-38962"/>
            <a:ext cx="4627200" cy="5737725"/>
          </a:xfrm>
          <a:prstGeom prst="rect">
            <a:avLst/>
          </a:prstGeom>
          <a:noFill/>
          <a:ln>
            <a:noFill/>
          </a:ln>
        </p:spPr>
      </p:pic>
      <p:sp>
        <p:nvSpPr>
          <p:cNvPr id="77" name="Google Shape;77;p15"/>
          <p:cNvSpPr txBox="1"/>
          <p:nvPr/>
        </p:nvSpPr>
        <p:spPr>
          <a:xfrm>
            <a:off x="741725" y="1884725"/>
            <a:ext cx="25494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This word cloud shows us that most people visit the shoreline to take a walk and enjoy leisure activities, which is to be expected.</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879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Why do you choose to come here?</a:t>
            </a:r>
            <a:endParaRPr/>
          </a:p>
        </p:txBody>
      </p:sp>
      <p:sp>
        <p:nvSpPr>
          <p:cNvPr id="83" name="Google Shape;83;p16"/>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People say they live near the park but they live over 20 blocks away.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In the city, more people are in the park </a:t>
            </a:r>
            <a:r>
              <a:rPr lang="en"/>
              <a:t>because</a:t>
            </a:r>
            <a:r>
              <a:rPr lang="en"/>
              <a:t> its close to where they work and they are on break. 6/10</a:t>
            </a:r>
            <a:endParaRPr/>
          </a:p>
          <a:p>
            <a:pPr indent="0" lvl="0" marL="0" rtl="0" algn="l">
              <a:spcBef>
                <a:spcPts val="1200"/>
              </a:spcBef>
              <a:spcAft>
                <a:spcPts val="1200"/>
              </a:spcAft>
              <a:buNone/>
            </a:pPr>
            <a:r>
              <a:t/>
            </a:r>
            <a:endParaRPr/>
          </a:p>
        </p:txBody>
      </p:sp>
      <p:pic>
        <p:nvPicPr>
          <p:cNvPr id="84" name="Google Shape;84;p16"/>
          <p:cNvPicPr preferRelativeResize="0"/>
          <p:nvPr/>
        </p:nvPicPr>
        <p:blipFill rotWithShape="1">
          <a:blip r:embed="rId3">
            <a:alphaModFix/>
          </a:blip>
          <a:srcRect b="17698" l="13065" r="16690" t="16800"/>
          <a:stretch/>
        </p:blipFill>
        <p:spPr>
          <a:xfrm>
            <a:off x="3555074" y="723645"/>
            <a:ext cx="5284951" cy="36962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8" name="Shape 88"/>
        <p:cNvGrpSpPr/>
        <p:nvPr/>
      </p:nvGrpSpPr>
      <p:grpSpPr>
        <a:xfrm>
          <a:off x="0" y="0"/>
          <a:ext cx="0" cy="0"/>
          <a:chOff x="0" y="0"/>
          <a:chExt cx="0" cy="0"/>
        </a:xfrm>
      </p:grpSpPr>
      <p:sp>
        <p:nvSpPr>
          <p:cNvPr id="89" name="Google Shape;89;p1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90" name="Google Shape;90;p1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000000"/>
                </a:solidFill>
              </a:rPr>
              <a:t>It can be observed that majority of interviewees come to the park because they live near by. An important factor appears to also be aesthetics to a degree with statements such as “beautiful spot” and “nice and clean” being made. </a:t>
            </a:r>
            <a:endParaRPr>
              <a:solidFill>
                <a:srgbClr val="000000"/>
              </a:solidFill>
            </a:endParaRPr>
          </a:p>
        </p:txBody>
      </p:sp>
      <p:pic>
        <p:nvPicPr>
          <p:cNvPr id="91" name="Google Shape;91;p17"/>
          <p:cNvPicPr preferRelativeResize="0"/>
          <p:nvPr/>
        </p:nvPicPr>
        <p:blipFill>
          <a:blip r:embed="rId3">
            <a:alphaModFix/>
          </a:blip>
          <a:stretch>
            <a:fillRect/>
          </a:stretch>
        </p:blipFill>
        <p:spPr>
          <a:xfrm>
            <a:off x="3195899" y="-556425"/>
            <a:ext cx="5142475" cy="6376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879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Shoreline impact on feature</a:t>
            </a:r>
            <a:endParaRPr/>
          </a:p>
        </p:txBody>
      </p:sp>
      <p:sp>
        <p:nvSpPr>
          <p:cNvPr id="97" name="Google Shape;97;p18"/>
          <p:cNvSpPr txBox="1"/>
          <p:nvPr>
            <p:ph idx="1" type="body"/>
          </p:nvPr>
        </p:nvSpPr>
        <p:spPr>
          <a:xfrm>
            <a:off x="387900" y="1594025"/>
            <a:ext cx="2808000" cy="26811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t/>
            </a:r>
            <a:endParaRPr sz="1400">
              <a:solidFill>
                <a:srgbClr val="B6D7A8"/>
              </a:solidFill>
              <a:latin typeface="Arial"/>
              <a:ea typeface="Arial"/>
              <a:cs typeface="Arial"/>
              <a:sym typeface="Arial"/>
            </a:endParaRPr>
          </a:p>
          <a:p>
            <a:pPr indent="0" lvl="0" marL="0" rtl="0" algn="l">
              <a:lnSpc>
                <a:spcPct val="100000"/>
              </a:lnSpc>
              <a:spcBef>
                <a:spcPts val="0"/>
              </a:spcBef>
              <a:spcAft>
                <a:spcPts val="0"/>
              </a:spcAft>
              <a:buNone/>
            </a:pPr>
            <a:r>
              <a:rPr lang="en" sz="1400">
                <a:solidFill>
                  <a:srgbClr val="B6D7A8"/>
                </a:solidFill>
                <a:latin typeface="Arial"/>
                <a:ea typeface="Arial"/>
                <a:cs typeface="Arial"/>
                <a:sym typeface="Arial"/>
              </a:rPr>
              <a:t>Daily</a:t>
            </a:r>
            <a:endParaRPr sz="1400">
              <a:solidFill>
                <a:srgbClr val="B6D7A8"/>
              </a:solidFill>
              <a:latin typeface="Arial"/>
              <a:ea typeface="Arial"/>
              <a:cs typeface="Arial"/>
              <a:sym typeface="Arial"/>
            </a:endParaRPr>
          </a:p>
          <a:p>
            <a:pPr indent="0" lvl="0" marL="0" rtl="0" algn="l">
              <a:lnSpc>
                <a:spcPct val="100000"/>
              </a:lnSpc>
              <a:spcBef>
                <a:spcPts val="0"/>
              </a:spcBef>
              <a:spcAft>
                <a:spcPts val="0"/>
              </a:spcAft>
              <a:buNone/>
            </a:pPr>
            <a:r>
              <a:rPr lang="en" sz="1400">
                <a:solidFill>
                  <a:srgbClr val="B6D7A8"/>
                </a:solidFill>
                <a:latin typeface="Arial"/>
                <a:ea typeface="Arial"/>
                <a:cs typeface="Arial"/>
                <a:sym typeface="Arial"/>
              </a:rPr>
              <a:t>6 total</a:t>
            </a:r>
            <a:endParaRPr sz="1400">
              <a:solidFill>
                <a:srgbClr val="B6D7A8"/>
              </a:solidFill>
              <a:latin typeface="Arial"/>
              <a:ea typeface="Arial"/>
              <a:cs typeface="Arial"/>
              <a:sym typeface="Arial"/>
            </a:endParaRPr>
          </a:p>
          <a:p>
            <a:pPr indent="0" lvl="0" marL="0" rtl="0" algn="l">
              <a:lnSpc>
                <a:spcPct val="100000"/>
              </a:lnSpc>
              <a:spcBef>
                <a:spcPts val="0"/>
              </a:spcBef>
              <a:spcAft>
                <a:spcPts val="0"/>
              </a:spcAft>
              <a:buNone/>
            </a:pPr>
            <a:r>
              <a:rPr lang="en" sz="1400">
                <a:solidFill>
                  <a:srgbClr val="B6D7A8"/>
                </a:solidFill>
                <a:latin typeface="Arial"/>
                <a:ea typeface="Arial"/>
                <a:cs typeface="Arial"/>
                <a:sym typeface="Arial"/>
              </a:rPr>
              <a:t>2: &gt;20</a:t>
            </a:r>
            <a:endParaRPr sz="1400">
              <a:solidFill>
                <a:srgbClr val="B6D7A8"/>
              </a:solidFill>
              <a:latin typeface="Arial"/>
              <a:ea typeface="Arial"/>
              <a:cs typeface="Arial"/>
              <a:sym typeface="Arial"/>
            </a:endParaRPr>
          </a:p>
          <a:p>
            <a:pPr indent="0" lvl="0" marL="0" rtl="0" algn="l">
              <a:lnSpc>
                <a:spcPct val="100000"/>
              </a:lnSpc>
              <a:spcBef>
                <a:spcPts val="0"/>
              </a:spcBef>
              <a:spcAft>
                <a:spcPts val="0"/>
              </a:spcAft>
              <a:buNone/>
            </a:pPr>
            <a:r>
              <a:rPr lang="en" sz="1400">
                <a:solidFill>
                  <a:srgbClr val="B6D7A8"/>
                </a:solidFill>
                <a:latin typeface="Arial"/>
                <a:ea typeface="Arial"/>
                <a:cs typeface="Arial"/>
                <a:sym typeface="Arial"/>
              </a:rPr>
              <a:t>2:11-20</a:t>
            </a:r>
            <a:endParaRPr sz="1400">
              <a:solidFill>
                <a:srgbClr val="B6D7A8"/>
              </a:solidFill>
              <a:latin typeface="Arial"/>
              <a:ea typeface="Arial"/>
              <a:cs typeface="Arial"/>
              <a:sym typeface="Arial"/>
            </a:endParaRPr>
          </a:p>
          <a:p>
            <a:pPr indent="0" lvl="0" marL="0" rtl="0" algn="l">
              <a:lnSpc>
                <a:spcPct val="100000"/>
              </a:lnSpc>
              <a:spcBef>
                <a:spcPts val="0"/>
              </a:spcBef>
              <a:spcAft>
                <a:spcPts val="0"/>
              </a:spcAft>
              <a:buNone/>
            </a:pPr>
            <a:r>
              <a:rPr lang="en" sz="1400">
                <a:solidFill>
                  <a:srgbClr val="B6D7A8"/>
                </a:solidFill>
                <a:latin typeface="Arial"/>
                <a:ea typeface="Arial"/>
                <a:cs typeface="Arial"/>
                <a:sym typeface="Arial"/>
              </a:rPr>
              <a:t>2: 6-10</a:t>
            </a:r>
            <a:endParaRPr sz="1400">
              <a:solidFill>
                <a:srgbClr val="B6D7A8"/>
              </a:solidFill>
              <a:latin typeface="Arial"/>
              <a:ea typeface="Arial"/>
              <a:cs typeface="Arial"/>
              <a:sym typeface="Arial"/>
            </a:endParaRPr>
          </a:p>
          <a:p>
            <a:pPr indent="0" lvl="0" marL="0" rtl="0" algn="l">
              <a:lnSpc>
                <a:spcPct val="100000"/>
              </a:lnSpc>
              <a:spcBef>
                <a:spcPts val="0"/>
              </a:spcBef>
              <a:spcAft>
                <a:spcPts val="0"/>
              </a:spcAft>
              <a:buNone/>
            </a:pPr>
            <a:r>
              <a:rPr lang="en" sz="1400">
                <a:solidFill>
                  <a:srgbClr val="B6D7A8"/>
                </a:solidFill>
                <a:latin typeface="Arial"/>
                <a:ea typeface="Arial"/>
                <a:cs typeface="Arial"/>
                <a:sym typeface="Arial"/>
              </a:rPr>
              <a:t>1: &lt;5</a:t>
            </a:r>
            <a:endParaRPr sz="1400">
              <a:solidFill>
                <a:srgbClr val="B6D7A8"/>
              </a:solidFill>
              <a:latin typeface="Arial"/>
              <a:ea typeface="Arial"/>
              <a:cs typeface="Arial"/>
              <a:sym typeface="Arial"/>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Rarely</a:t>
            </a:r>
            <a:endParaRPr/>
          </a:p>
          <a:p>
            <a:pPr indent="0" lvl="0" marL="0" rtl="0" algn="l">
              <a:lnSpc>
                <a:spcPct val="100000"/>
              </a:lnSpc>
              <a:spcBef>
                <a:spcPts val="0"/>
              </a:spcBef>
              <a:spcAft>
                <a:spcPts val="0"/>
              </a:spcAft>
              <a:buNone/>
            </a:pPr>
            <a:r>
              <a:rPr lang="en"/>
              <a:t>1: &gt;20</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Occasionally</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1:6-10</a:t>
            </a:r>
            <a:endParaRPr/>
          </a:p>
        </p:txBody>
      </p:sp>
      <p:graphicFrame>
        <p:nvGraphicFramePr>
          <p:cNvPr id="98" name="Google Shape;98;p18"/>
          <p:cNvGraphicFramePr/>
          <p:nvPr/>
        </p:nvGraphicFramePr>
        <p:xfrm>
          <a:off x="1475350" y="1676000"/>
          <a:ext cx="3000000" cy="3000000"/>
        </p:xfrm>
        <a:graphic>
          <a:graphicData uri="http://schemas.openxmlformats.org/drawingml/2006/table">
            <a:tbl>
              <a:tblPr>
                <a:noFill/>
                <a:tableStyleId>{663A0576-20CF-4F56-9E34-1859BA0A69EA}</a:tableStyleId>
              </a:tblPr>
              <a:tblGrid>
                <a:gridCol w="1809750"/>
                <a:gridCol w="1809750"/>
                <a:gridCol w="1809750"/>
                <a:gridCol w="1809750"/>
              </a:tblGrid>
              <a:tr h="381000">
                <a:tc>
                  <a:txBody>
                    <a:bodyPr/>
                    <a:lstStyle/>
                    <a:p>
                      <a:pPr indent="0" lvl="0" marL="0" rtl="0" algn="l">
                        <a:spcBef>
                          <a:spcPts val="0"/>
                        </a:spcBef>
                        <a:spcAft>
                          <a:spcPts val="0"/>
                        </a:spcAft>
                        <a:buNone/>
                      </a:pPr>
                      <a:r>
                        <a:rPr lang="en">
                          <a:solidFill>
                            <a:srgbClr val="B6D7A8"/>
                          </a:solidFill>
                        </a:rPr>
                        <a:t>Rarely</a:t>
                      </a:r>
                      <a:endParaRPr>
                        <a:solidFill>
                          <a:srgbClr val="B6D7A8"/>
                        </a:solidFill>
                      </a:endParaRPr>
                    </a:p>
                  </a:txBody>
                  <a:tcPr marT="91425" marB="91425" marR="91425" marL="91425"/>
                </a:tc>
                <a:tc>
                  <a:txBody>
                    <a:bodyPr/>
                    <a:lstStyle/>
                    <a:p>
                      <a:pPr indent="0" lvl="0" marL="0" rtl="0" algn="l">
                        <a:spcBef>
                          <a:spcPts val="0"/>
                        </a:spcBef>
                        <a:spcAft>
                          <a:spcPts val="0"/>
                        </a:spcAft>
                        <a:buNone/>
                      </a:pPr>
                      <a:r>
                        <a:rPr lang="en">
                          <a:solidFill>
                            <a:srgbClr val="B6D7A8"/>
                          </a:solidFill>
                        </a:rPr>
                        <a:t>9 total</a:t>
                      </a:r>
                      <a:endParaRPr>
                        <a:solidFill>
                          <a:srgbClr val="B6D7A8"/>
                        </a:solidFill>
                      </a:endParaRPr>
                    </a:p>
                  </a:txBody>
                  <a:tcPr marT="91425" marB="91425" marR="91425" marL="91425"/>
                </a:tc>
                <a:tc>
                  <a:txBody>
                    <a:bodyPr/>
                    <a:lstStyle/>
                    <a:p>
                      <a:pPr indent="0" lvl="0" marL="0" rtl="0" algn="l">
                        <a:spcBef>
                          <a:spcPts val="0"/>
                        </a:spcBef>
                        <a:spcAft>
                          <a:spcPts val="0"/>
                        </a:spcAft>
                        <a:buNone/>
                      </a:pPr>
                      <a:r>
                        <a:rPr lang="en">
                          <a:solidFill>
                            <a:srgbClr val="B6D7A8"/>
                          </a:solidFill>
                        </a:rPr>
                        <a:t>8 &gt;20 block</a:t>
                      </a:r>
                      <a:endParaRPr>
                        <a:solidFill>
                          <a:srgbClr val="B6D7A8"/>
                        </a:solidFill>
                      </a:endParaRPr>
                    </a:p>
                  </a:txBody>
                  <a:tcPr marT="91425" marB="91425" marR="91425" marL="91425"/>
                </a:tc>
                <a:tc>
                  <a:txBody>
                    <a:bodyPr/>
                    <a:lstStyle/>
                    <a:p>
                      <a:pPr indent="0" lvl="0" marL="0" rtl="0" algn="l">
                        <a:spcBef>
                          <a:spcPts val="0"/>
                        </a:spcBef>
                        <a:spcAft>
                          <a:spcPts val="0"/>
                        </a:spcAft>
                        <a:buNone/>
                      </a:pPr>
                      <a:r>
                        <a:rPr lang="en">
                          <a:solidFill>
                            <a:srgbClr val="B6D7A8"/>
                          </a:solidFill>
                        </a:rPr>
                        <a:t>1: 6-10</a:t>
                      </a:r>
                      <a:endParaRPr>
                        <a:solidFill>
                          <a:srgbClr val="B6D7A8"/>
                        </a:solidFill>
                      </a:endParaRPr>
                    </a:p>
                  </a:txBody>
                  <a:tcPr marT="91425" marB="91425" marR="91425" marL="91425"/>
                </a:tc>
              </a:tr>
              <a:tr h="381000">
                <a:tc>
                  <a:txBody>
                    <a:bodyPr/>
                    <a:lstStyle/>
                    <a:p>
                      <a:pPr indent="0" lvl="0" marL="0" rtl="0" algn="l">
                        <a:spcBef>
                          <a:spcPts val="0"/>
                        </a:spcBef>
                        <a:spcAft>
                          <a:spcPts val="0"/>
                        </a:spcAft>
                        <a:buNone/>
                      </a:pPr>
                      <a:r>
                        <a:rPr lang="en">
                          <a:solidFill>
                            <a:srgbClr val="B6D7A8"/>
                          </a:solidFill>
                        </a:rPr>
                        <a:t>Occasionally </a:t>
                      </a:r>
                      <a:endParaRPr>
                        <a:solidFill>
                          <a:srgbClr val="B6D7A8"/>
                        </a:solidFill>
                      </a:endParaRPr>
                    </a:p>
                  </a:txBody>
                  <a:tcPr marT="91425" marB="91425" marR="91425" marL="91425"/>
                </a:tc>
                <a:tc>
                  <a:txBody>
                    <a:bodyPr/>
                    <a:lstStyle/>
                    <a:p>
                      <a:pPr indent="0" lvl="0" marL="0" rtl="0" algn="l">
                        <a:spcBef>
                          <a:spcPts val="0"/>
                        </a:spcBef>
                        <a:spcAft>
                          <a:spcPts val="0"/>
                        </a:spcAft>
                        <a:buNone/>
                      </a:pPr>
                      <a:r>
                        <a:rPr lang="en">
                          <a:solidFill>
                            <a:srgbClr val="B6D7A8"/>
                          </a:solidFill>
                        </a:rPr>
                        <a:t>3 total</a:t>
                      </a:r>
                      <a:endParaRPr>
                        <a:solidFill>
                          <a:srgbClr val="B6D7A8"/>
                        </a:solidFill>
                      </a:endParaRPr>
                    </a:p>
                  </a:txBody>
                  <a:tcPr marT="91425" marB="91425" marR="91425" marL="91425"/>
                </a:tc>
                <a:tc>
                  <a:txBody>
                    <a:bodyPr/>
                    <a:lstStyle/>
                    <a:p>
                      <a:pPr indent="0" lvl="0" marL="0" rtl="0" algn="l">
                        <a:spcBef>
                          <a:spcPts val="0"/>
                        </a:spcBef>
                        <a:spcAft>
                          <a:spcPts val="0"/>
                        </a:spcAft>
                        <a:buNone/>
                      </a:pPr>
                      <a:r>
                        <a:rPr lang="en">
                          <a:solidFill>
                            <a:srgbClr val="B6D7A8"/>
                          </a:solidFill>
                        </a:rPr>
                        <a:t>3: &gt;20 blocks</a:t>
                      </a:r>
                      <a:endParaRPr>
                        <a:solidFill>
                          <a:srgbClr val="B6D7A8"/>
                        </a:solidFill>
                      </a:endParaRPr>
                    </a:p>
                  </a:txBody>
                  <a:tcPr marT="91425" marB="91425" marR="91425" marL="91425"/>
                </a:tc>
                <a:tc>
                  <a:txBody>
                    <a:bodyPr/>
                    <a:lstStyle/>
                    <a:p>
                      <a:pPr indent="0" lvl="0" marL="0" rtl="0" algn="l">
                        <a:spcBef>
                          <a:spcPts val="0"/>
                        </a:spcBef>
                        <a:spcAft>
                          <a:spcPts val="0"/>
                        </a:spcAft>
                        <a:buNone/>
                      </a:pPr>
                      <a:r>
                        <a:t/>
                      </a:r>
                      <a:endParaRPr>
                        <a:solidFill>
                          <a:srgbClr val="B6D7A8"/>
                        </a:solidFill>
                      </a:endParaRPr>
                    </a:p>
                  </a:txBody>
                  <a:tcPr marT="91425" marB="91425" marR="91425" marL="91425"/>
                </a:tc>
              </a:tr>
              <a:tr h="381000">
                <a:tc>
                  <a:txBody>
                    <a:bodyPr/>
                    <a:lstStyle/>
                    <a:p>
                      <a:pPr indent="0" lvl="0" marL="0" rtl="0" algn="l">
                        <a:spcBef>
                          <a:spcPts val="0"/>
                        </a:spcBef>
                        <a:spcAft>
                          <a:spcPts val="0"/>
                        </a:spcAft>
                        <a:buNone/>
                      </a:pPr>
                      <a:r>
                        <a:rPr lang="en">
                          <a:solidFill>
                            <a:srgbClr val="B6D7A8"/>
                          </a:solidFill>
                        </a:rPr>
                        <a:t>Weekly</a:t>
                      </a:r>
                      <a:endParaRPr>
                        <a:solidFill>
                          <a:srgbClr val="B6D7A8"/>
                        </a:solidFill>
                      </a:endParaRPr>
                    </a:p>
                  </a:txBody>
                  <a:tcPr marT="91425" marB="91425" marR="91425" marL="91425"/>
                </a:tc>
                <a:tc>
                  <a:txBody>
                    <a:bodyPr/>
                    <a:lstStyle/>
                    <a:p>
                      <a:pPr indent="0" lvl="0" marL="0" rtl="0" algn="l">
                        <a:spcBef>
                          <a:spcPts val="0"/>
                        </a:spcBef>
                        <a:spcAft>
                          <a:spcPts val="0"/>
                        </a:spcAft>
                        <a:buNone/>
                      </a:pPr>
                      <a:r>
                        <a:rPr lang="en">
                          <a:solidFill>
                            <a:srgbClr val="B6D7A8"/>
                          </a:solidFill>
                        </a:rPr>
                        <a:t>9 total</a:t>
                      </a:r>
                      <a:endParaRPr>
                        <a:solidFill>
                          <a:srgbClr val="B6D7A8"/>
                        </a:solidFill>
                      </a:endParaRPr>
                    </a:p>
                  </a:txBody>
                  <a:tcPr marT="91425" marB="91425" marR="91425" marL="91425"/>
                </a:tc>
                <a:tc>
                  <a:txBody>
                    <a:bodyPr/>
                    <a:lstStyle/>
                    <a:p>
                      <a:pPr indent="0" lvl="0" marL="0" rtl="0" algn="l">
                        <a:spcBef>
                          <a:spcPts val="0"/>
                        </a:spcBef>
                        <a:spcAft>
                          <a:spcPts val="0"/>
                        </a:spcAft>
                        <a:buNone/>
                      </a:pPr>
                      <a:r>
                        <a:rPr lang="en">
                          <a:solidFill>
                            <a:srgbClr val="B6D7A8"/>
                          </a:solidFill>
                        </a:rPr>
                        <a:t>6: &gt; 20 blocks</a:t>
                      </a:r>
                      <a:endParaRPr>
                        <a:solidFill>
                          <a:srgbClr val="B6D7A8"/>
                        </a:solidFill>
                      </a:endParaRPr>
                    </a:p>
                  </a:txBody>
                  <a:tcPr marT="91425" marB="91425" marR="91425" marL="91425"/>
                </a:tc>
                <a:tc>
                  <a:txBody>
                    <a:bodyPr/>
                    <a:lstStyle/>
                    <a:p>
                      <a:pPr indent="0" lvl="0" marL="0" rtl="0" algn="l">
                        <a:spcBef>
                          <a:spcPts val="0"/>
                        </a:spcBef>
                        <a:spcAft>
                          <a:spcPts val="0"/>
                        </a:spcAft>
                        <a:buNone/>
                      </a:pPr>
                      <a:r>
                        <a:rPr lang="en">
                          <a:solidFill>
                            <a:srgbClr val="B6D7A8"/>
                          </a:solidFill>
                        </a:rPr>
                        <a:t>1: 11-20 1:6-10</a:t>
                      </a:r>
                      <a:endParaRPr>
                        <a:solidFill>
                          <a:srgbClr val="B6D7A8"/>
                        </a:solidFill>
                      </a:endParaRPr>
                    </a:p>
                  </a:txBody>
                  <a:tcPr marT="91425" marB="91425" marR="91425" marL="91425"/>
                </a:tc>
              </a:tr>
              <a:tr h="381000">
                <a:tc>
                  <a:txBody>
                    <a:bodyPr/>
                    <a:lstStyle/>
                    <a:p>
                      <a:pPr indent="0" lvl="0" marL="0" rtl="0" algn="l">
                        <a:spcBef>
                          <a:spcPts val="0"/>
                        </a:spcBef>
                        <a:spcAft>
                          <a:spcPts val="0"/>
                        </a:spcAft>
                        <a:buNone/>
                      </a:pPr>
                      <a:r>
                        <a:rPr lang="en">
                          <a:solidFill>
                            <a:srgbClr val="B6D7A8"/>
                          </a:solidFill>
                        </a:rPr>
                        <a:t>Daily</a:t>
                      </a:r>
                      <a:endParaRPr>
                        <a:solidFill>
                          <a:srgbClr val="B6D7A8"/>
                        </a:solidFill>
                      </a:endParaRPr>
                    </a:p>
                  </a:txBody>
                  <a:tcPr marT="91425" marB="91425" marR="91425" marL="91425"/>
                </a:tc>
                <a:tc>
                  <a:txBody>
                    <a:bodyPr/>
                    <a:lstStyle/>
                    <a:p>
                      <a:pPr indent="0" lvl="0" marL="0" rtl="0" algn="l">
                        <a:spcBef>
                          <a:spcPts val="0"/>
                        </a:spcBef>
                        <a:spcAft>
                          <a:spcPts val="0"/>
                        </a:spcAft>
                        <a:buNone/>
                      </a:pPr>
                      <a:r>
                        <a:rPr lang="en">
                          <a:solidFill>
                            <a:srgbClr val="B6D7A8"/>
                          </a:solidFill>
                        </a:rPr>
                        <a:t>10 total</a:t>
                      </a:r>
                      <a:endParaRPr>
                        <a:solidFill>
                          <a:srgbClr val="B6D7A8"/>
                        </a:solidFill>
                      </a:endParaRPr>
                    </a:p>
                  </a:txBody>
                  <a:tcPr marT="91425" marB="91425" marR="91425" marL="91425"/>
                </a:tc>
                <a:tc>
                  <a:txBody>
                    <a:bodyPr/>
                    <a:lstStyle/>
                    <a:p>
                      <a:pPr indent="0" lvl="0" marL="0" rtl="0" algn="l">
                        <a:spcBef>
                          <a:spcPts val="0"/>
                        </a:spcBef>
                        <a:spcAft>
                          <a:spcPts val="0"/>
                        </a:spcAft>
                        <a:buNone/>
                      </a:pPr>
                      <a:r>
                        <a:rPr lang="en">
                          <a:solidFill>
                            <a:srgbClr val="B6D7A8"/>
                          </a:solidFill>
                        </a:rPr>
                        <a:t>5: &gt;20</a:t>
                      </a:r>
                      <a:endParaRPr>
                        <a:solidFill>
                          <a:srgbClr val="B6D7A8"/>
                        </a:solidFill>
                      </a:endParaRPr>
                    </a:p>
                  </a:txBody>
                  <a:tcPr marT="91425" marB="91425" marR="91425" marL="91425"/>
                </a:tc>
                <a:tc>
                  <a:txBody>
                    <a:bodyPr/>
                    <a:lstStyle/>
                    <a:p>
                      <a:pPr indent="0" lvl="0" marL="0" rtl="0" algn="l">
                        <a:spcBef>
                          <a:spcPts val="0"/>
                        </a:spcBef>
                        <a:spcAft>
                          <a:spcPts val="0"/>
                        </a:spcAft>
                        <a:buNone/>
                      </a:pPr>
                      <a:r>
                        <a:rPr lang="en">
                          <a:solidFill>
                            <a:srgbClr val="B6D7A8"/>
                          </a:solidFill>
                        </a:rPr>
                        <a:t>4: &lt;5 1:6-10</a:t>
                      </a:r>
                      <a:endParaRPr>
                        <a:solidFill>
                          <a:srgbClr val="B6D7A8"/>
                        </a:solidFill>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2" name="Shape 102"/>
        <p:cNvGrpSpPr/>
        <p:nvPr/>
      </p:nvGrpSpPr>
      <p:grpSpPr>
        <a:xfrm>
          <a:off x="0" y="0"/>
          <a:ext cx="0" cy="0"/>
          <a:chOff x="0" y="0"/>
          <a:chExt cx="0" cy="0"/>
        </a:xfrm>
      </p:grpSpPr>
      <p:pic>
        <p:nvPicPr>
          <p:cNvPr id="103" name="Google Shape;103;p19"/>
          <p:cNvPicPr preferRelativeResize="0"/>
          <p:nvPr/>
        </p:nvPicPr>
        <p:blipFill>
          <a:blip r:embed="rId3">
            <a:alphaModFix/>
          </a:blip>
          <a:stretch>
            <a:fillRect/>
          </a:stretch>
        </p:blipFill>
        <p:spPr>
          <a:xfrm>
            <a:off x="1054000" y="354950"/>
            <a:ext cx="6632827" cy="44175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09" name="Google Shape;109;p20"/>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Based on results from the word cloud, it was hypothesized that most people lived nearby the shoreline as </a:t>
            </a:r>
            <a:endParaRPr/>
          </a:p>
          <a:p>
            <a:pPr indent="0" lvl="0" marL="0" rtl="0" algn="l">
              <a:spcBef>
                <a:spcPts val="1200"/>
              </a:spcBef>
              <a:spcAft>
                <a:spcPts val="1200"/>
              </a:spcAft>
              <a:buNone/>
            </a:pPr>
            <a:r>
              <a:rPr lang="en"/>
              <a:t>15 responses stated that they were near the park but the data when put together shows that majority of people are over 20 block away.</a:t>
            </a:r>
            <a:endParaRPr/>
          </a:p>
        </p:txBody>
      </p:sp>
      <p:pic>
        <p:nvPicPr>
          <p:cNvPr id="110" name="Google Shape;110;p20"/>
          <p:cNvPicPr preferRelativeResize="0"/>
          <p:nvPr/>
        </p:nvPicPr>
        <p:blipFill rotWithShape="1">
          <a:blip r:embed="rId3">
            <a:alphaModFix/>
          </a:blip>
          <a:srcRect b="8220" l="18230" r="2474" t="23562"/>
          <a:stretch/>
        </p:blipFill>
        <p:spPr>
          <a:xfrm>
            <a:off x="3903225" y="899800"/>
            <a:ext cx="4948950" cy="239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Nyc park</a:t>
            </a:r>
            <a:endParaRPr/>
          </a:p>
        </p:txBody>
      </p:sp>
      <p:pic>
        <p:nvPicPr>
          <p:cNvPr id="116" name="Google Shape;116;p21"/>
          <p:cNvPicPr preferRelativeResize="0"/>
          <p:nvPr/>
        </p:nvPicPr>
        <p:blipFill>
          <a:blip r:embed="rId3">
            <a:alphaModFix/>
          </a:blip>
          <a:stretch>
            <a:fillRect/>
          </a:stretch>
        </p:blipFill>
        <p:spPr>
          <a:xfrm>
            <a:off x="2290600" y="337213"/>
            <a:ext cx="7279674" cy="4159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